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Poppins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mCQUuHfW0FR9VHijyQ0wgQzEo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96CE21-887E-41BB-8EF2-B4964F06BC12}">
  <a:tblStyle styleId="{1E96CE21-887E-41BB-8EF2-B4964F06BC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81" autoAdjust="0"/>
  </p:normalViewPr>
  <p:slideViewPr>
    <p:cSldViewPr snapToGrid="0">
      <p:cViewPr varScale="1">
        <p:scale>
          <a:sx n="104" d="100"/>
          <a:sy n="104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fec0ad9b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ffec0ad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37183ea1e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d37183ea1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c63155854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30c6315585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c63155854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30c6315585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a90f3fa05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fa90f3fa0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a90f3fa05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fa90f3fa0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a90f3fa05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fa90f3fa0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a90f3fa05_0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fa90f3fa0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a90f3fa0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fa90f3fa0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fec0ad9b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CTRL + CLICK IZQUIERDO Para poder ver el video del </a:t>
            </a:r>
            <a:r>
              <a:rPr lang="es-CL" dirty="0" err="1"/>
              <a:t>early</a:t>
            </a:r>
            <a:r>
              <a:rPr lang="es-CL" dirty="0"/>
              <a:t> </a:t>
            </a:r>
            <a:r>
              <a:rPr lang="es-CL" dirty="0" err="1"/>
              <a:t>adopter</a:t>
            </a:r>
            <a:endParaRPr dirty="0"/>
          </a:p>
        </p:txBody>
      </p:sp>
      <p:sp>
        <p:nvSpPr>
          <p:cNvPr id="296" name="Google Shape;296;g2ffec0ad9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37183ea1e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d37183ea1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37183ea1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d37183ea1e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d37183ea1e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1dcb044f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11dcb044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37183ea1e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d37183ea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a4367e4f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31a4367e4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a90f3fa05_0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fa90f3fa0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37183ea1e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d37183ea1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hyperlink" Target="http://drive.google.com/file/d/1St6TXf7fB_qbkIBSl1DmlVdOSs8uTuvQ/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20.xml"/><Relationship Id="rId3" Type="http://schemas.openxmlformats.org/officeDocument/2006/relationships/slide" Target="slide9.xml"/><Relationship Id="rId7" Type="http://schemas.openxmlformats.org/officeDocument/2006/relationships/slide" Target="slide6.xml"/><Relationship Id="rId12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openxmlformats.org/officeDocument/2006/relationships/slide" Target="slide19.xml"/><Relationship Id="rId5" Type="http://schemas.openxmlformats.org/officeDocument/2006/relationships/slide" Target="slide10.xml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8.xml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709375" y="3233850"/>
            <a:ext cx="8260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PORTAFOLIO DE TÍTULO</a:t>
            </a:r>
            <a:br>
              <a:rPr lang="es-CL" sz="40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40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INGENIERÍA EN INFORMÁTICA</a:t>
            </a:r>
            <a:endParaRPr sz="1200" i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821509" y="2964184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6781800" y="5563217"/>
            <a:ext cx="5140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Proyecto: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1200" b="1">
                <a:solidFill>
                  <a:srgbClr val="202122"/>
                </a:solidFill>
                <a:highlight>
                  <a:srgbClr val="FDFDFD"/>
                </a:highlight>
              </a:rPr>
              <a:t>©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Space Sync</a:t>
            </a: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Alumnos: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  - Johan Dahlbokum Novelli.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Profesor Guía: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Mariluz Rodriguez Donoso.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                  Fecha: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Diciembre, 2024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Campus San Joaquín</a:t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26444" b="20725"/>
          <a:stretch/>
        </p:blipFill>
        <p:spPr>
          <a:xfrm>
            <a:off x="709376" y="806231"/>
            <a:ext cx="5275299" cy="89664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/>
          <p:nvPr/>
        </p:nvSpPr>
        <p:spPr>
          <a:xfrm>
            <a:off x="11623494" y="90487"/>
            <a:ext cx="483366" cy="6677026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 rot="10800000">
            <a:off x="85140" y="90487"/>
            <a:ext cx="483366" cy="6677026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fec0ad9b3_0_0"/>
          <p:cNvSpPr/>
          <p:nvPr/>
        </p:nvSpPr>
        <p:spPr>
          <a:xfrm>
            <a:off x="8417800" y="2164275"/>
            <a:ext cx="2785500" cy="386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ffec0ad9b3_0_0"/>
          <p:cNvSpPr/>
          <p:nvPr/>
        </p:nvSpPr>
        <p:spPr>
          <a:xfrm>
            <a:off x="4644425" y="2164275"/>
            <a:ext cx="2785500" cy="386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ffec0ad9b3_0_0"/>
          <p:cNvSpPr/>
          <p:nvPr/>
        </p:nvSpPr>
        <p:spPr>
          <a:xfrm>
            <a:off x="820000" y="2164275"/>
            <a:ext cx="2785500" cy="386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ffec0ad9b3_0_0"/>
          <p:cNvSpPr txBox="1"/>
          <p:nvPr/>
        </p:nvSpPr>
        <p:spPr>
          <a:xfrm>
            <a:off x="455025" y="964075"/>
            <a:ext cx="383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HERRAMIENTAS</a:t>
            </a:r>
            <a:endParaRPr/>
          </a:p>
        </p:txBody>
      </p:sp>
      <p:sp>
        <p:nvSpPr>
          <p:cNvPr id="191" name="Google Shape;191;g2ffec0ad9b3_0_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2ffec0ad9b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924" y="2762550"/>
            <a:ext cx="2313048" cy="8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ffec0ad9b3_0_0"/>
          <p:cNvSpPr txBox="1"/>
          <p:nvPr/>
        </p:nvSpPr>
        <p:spPr>
          <a:xfrm>
            <a:off x="776850" y="4198850"/>
            <a:ext cx="2923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Framework optimizado en sitios web basado en contenidos.</a:t>
            </a:r>
            <a:b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Ideal para rendimiento, SEO y es compatible con React, Vue, y más…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g2ffec0ad9b3_0_0"/>
          <p:cNvSpPr txBox="1"/>
          <p:nvPr/>
        </p:nvSpPr>
        <p:spPr>
          <a:xfrm>
            <a:off x="4600438" y="4245050"/>
            <a:ext cx="2822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rápido y escalable.</a:t>
            </a:r>
            <a:b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Permite construir aplicaciones backend de forma eficiente basado en python.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g2ffec0ad9b3_0_0"/>
          <p:cNvSpPr txBox="1"/>
          <p:nvPr/>
        </p:nvSpPr>
        <p:spPr>
          <a:xfrm>
            <a:off x="8417913" y="4160425"/>
            <a:ext cx="2785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Neon es una plataforma Serverless de PostgreSQL.</a:t>
            </a: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Permite tener una experiencia amigable para el desarrollador.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6" name="Google Shape;196;g2ffec0ad9b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450" y="2214550"/>
            <a:ext cx="1901700" cy="1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ffec0ad9b3_0_0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  <a:endParaRPr/>
          </a:p>
        </p:txBody>
      </p:sp>
      <p:pic>
        <p:nvPicPr>
          <p:cNvPr id="198" name="Google Shape;198;g2ffec0ad9b3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ffec0ad9b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18750" y="2411025"/>
            <a:ext cx="1662850" cy="16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37183ea1e_0_42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d37183ea1e_0_42"/>
          <p:cNvSpPr txBox="1"/>
          <p:nvPr/>
        </p:nvSpPr>
        <p:spPr>
          <a:xfrm>
            <a:off x="455025" y="964075"/>
            <a:ext cx="383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ARQUITECTURA </a:t>
            </a:r>
            <a:endParaRPr/>
          </a:p>
        </p:txBody>
      </p:sp>
      <p:sp>
        <p:nvSpPr>
          <p:cNvPr id="206" name="Google Shape;206;g2d37183ea1e_0_42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  <a:endParaRPr/>
          </a:p>
        </p:txBody>
      </p:sp>
      <p:pic>
        <p:nvPicPr>
          <p:cNvPr id="207" name="Google Shape;207;g2d37183ea1e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d37183ea1e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81725"/>
            <a:ext cx="12039600" cy="281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c63155854_2_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30c63155854_2_0"/>
          <p:cNvSpPr txBox="1"/>
          <p:nvPr/>
        </p:nvSpPr>
        <p:spPr>
          <a:xfrm>
            <a:off x="455025" y="964075"/>
            <a:ext cx="374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BASE DE DATOS </a:t>
            </a:r>
            <a:endParaRPr/>
          </a:p>
        </p:txBody>
      </p:sp>
      <p:sp>
        <p:nvSpPr>
          <p:cNvPr id="215" name="Google Shape;215;g30c63155854_2_0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  <a:endParaRPr/>
          </a:p>
        </p:txBody>
      </p:sp>
      <p:pic>
        <p:nvPicPr>
          <p:cNvPr id="216" name="Google Shape;216;g30c63155854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0c63155854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025" y="1610575"/>
            <a:ext cx="9103269" cy="524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c63155854_2_9"/>
          <p:cNvSpPr txBox="1"/>
          <p:nvPr/>
        </p:nvSpPr>
        <p:spPr>
          <a:xfrm>
            <a:off x="455025" y="964075"/>
            <a:ext cx="601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DIAGRAMA GENERAL</a:t>
            </a:r>
            <a:endParaRPr/>
          </a:p>
        </p:txBody>
      </p:sp>
      <p:sp>
        <p:nvSpPr>
          <p:cNvPr id="223" name="Google Shape;223;g30c63155854_2_9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0c63155854_2_9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/>
          </a:p>
        </p:txBody>
      </p:sp>
      <p:pic>
        <p:nvPicPr>
          <p:cNvPr id="225" name="Google Shape;225;g30c63155854_2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0c63155854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600" y="1610575"/>
            <a:ext cx="5291568" cy="5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0c63155854_2_9"/>
          <p:cNvSpPr/>
          <p:nvPr/>
        </p:nvSpPr>
        <p:spPr>
          <a:xfrm>
            <a:off x="7462500" y="6326400"/>
            <a:ext cx="364800" cy="531600"/>
          </a:xfrm>
          <a:prstGeom prst="rect">
            <a:avLst/>
          </a:prstGeom>
          <a:solidFill>
            <a:srgbClr val="FEFEFE"/>
          </a:solidFill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a90f3fa05_0_3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fa90f3fa05_0_30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VIABILIDAD DEL PROYECTO</a:t>
            </a:r>
            <a:endParaRPr/>
          </a:p>
        </p:txBody>
      </p:sp>
      <p:sp>
        <p:nvSpPr>
          <p:cNvPr id="234" name="Google Shape;234;g2fa90f3fa05_0_30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/>
          </a:p>
        </p:txBody>
      </p:sp>
      <p:pic>
        <p:nvPicPr>
          <p:cNvPr id="235" name="Google Shape;235;g2fa90f3fa05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6" name="Google Shape;236;g2fa90f3fa05_0_30"/>
          <p:cNvGraphicFramePr/>
          <p:nvPr/>
        </p:nvGraphicFramePr>
        <p:xfrm>
          <a:off x="354475" y="1977375"/>
          <a:ext cx="11362425" cy="3868500"/>
        </p:xfrm>
        <a:graphic>
          <a:graphicData uri="http://schemas.openxmlformats.org/drawingml/2006/table">
            <a:tbl>
              <a:tblPr>
                <a:noFill/>
                <a:tableStyleId>{1E96CE21-887E-41BB-8EF2-B4964F06BC12}</a:tableStyleId>
              </a:tblPr>
              <a:tblGrid>
                <a:gridCol w="177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6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2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3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Descripción del Paquete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Inicial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Mensual (pueden variar)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Características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Anual (Inicial + 12 meses)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Costo inicial + mensualidad (Primero Año)</a:t>
                      </a:r>
                      <a:endParaRPr sz="12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0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975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Paquete Básico</a:t>
                      </a:r>
                      <a:endParaRPr sz="12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1:0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$1.000.000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1:1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1:2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Acceso a la plataforma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Gestión de reservas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Soporte básico</a:t>
                      </a:r>
                      <a:b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Informe analitica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Capacitación inicial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1:3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$4.000.000 </a:t>
                      </a:r>
                      <a:r>
                        <a:rPr lang="es-CL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aprox.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CM: $84.000 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1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65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CI: $1.000.000 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2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10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Total: $2.008.000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3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525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Paquete Premium</a:t>
                      </a:r>
                      <a:endParaRPr sz="12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4:0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$1.350.000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4:1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$500.000 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4:2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Todo en el paquete básico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Soporte prioritario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Personalización del software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4:3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$7.350.000 </a:t>
                      </a:r>
                      <a:r>
                        <a:rPr lang="es-CL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aprox.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CM: $250.000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4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52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CI: $1.350.000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5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45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Total: $4.350.000 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7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36:6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a90f3fa05_0_31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fa90f3fa05_0_313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VIABILIDAD DEL PROYECTO</a:t>
            </a:r>
            <a:endParaRPr/>
          </a:p>
        </p:txBody>
      </p:sp>
      <p:sp>
        <p:nvSpPr>
          <p:cNvPr id="243" name="Google Shape;243;g2fa90f3fa05_0_313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/>
          </a:p>
        </p:txBody>
      </p:sp>
      <p:pic>
        <p:nvPicPr>
          <p:cNvPr id="244" name="Google Shape;244;g2fa90f3fa05_0_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5" name="Google Shape;245;g2fa90f3fa05_0_313"/>
          <p:cNvGraphicFramePr/>
          <p:nvPr/>
        </p:nvGraphicFramePr>
        <p:xfrm>
          <a:off x="6067825" y="2917138"/>
          <a:ext cx="5204375" cy="1530450"/>
        </p:xfrm>
        <a:graphic>
          <a:graphicData uri="http://schemas.openxmlformats.org/drawingml/2006/table">
            <a:tbl>
              <a:tblPr>
                <a:noFill/>
                <a:tableStyleId>{1E96CE21-887E-41BB-8EF2-B4964F06BC12}</a:tableStyleId>
              </a:tblPr>
              <a:tblGrid>
                <a:gridCol w="291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85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INDICADORES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800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5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VAN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5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solidFill>
                            <a:srgbClr val="FF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$26.297.227</a:t>
                      </a:r>
                      <a:endParaRPr>
                        <a:solidFill>
                          <a:srgbClr val="FF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5:1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TIR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5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53,05%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5:2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Tasa de dcto.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5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5,5%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5:3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6" name="Google Shape;246;g2fa90f3fa05_0_313"/>
          <p:cNvGraphicFramePr/>
          <p:nvPr/>
        </p:nvGraphicFramePr>
        <p:xfrm>
          <a:off x="631200" y="2917138"/>
          <a:ext cx="5153800" cy="1893625"/>
        </p:xfrm>
        <a:graphic>
          <a:graphicData uri="http://schemas.openxmlformats.org/drawingml/2006/table">
            <a:tbl>
              <a:tblPr>
                <a:noFill/>
                <a:tableStyleId>{1E96CE21-887E-41BB-8EF2-B4964F06BC12}</a:tableStyleId>
              </a:tblPr>
              <a:tblGrid>
                <a:gridCol w="261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8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PAYBACK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6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6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$4.016.000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6:1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x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6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$1.061.918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6:2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(meses)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6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3,2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6:3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2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 recuperación es en 3 años, 2 meses y 12 días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246:4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E514A67D-514F-86AB-201D-6176FE05C0A9}"/>
              </a:ext>
            </a:extLst>
          </p:cNvPr>
          <p:cNvSpPr txBox="1"/>
          <p:nvPr/>
        </p:nvSpPr>
        <p:spPr>
          <a:xfrm>
            <a:off x="1859740" y="6519450"/>
            <a:ext cx="84161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50" dirty="0">
                <a:latin typeface="Poppins" panose="00000500000000000000" pitchFamily="2" charset="0"/>
                <a:cs typeface="Poppins" panose="00000500000000000000" pitchFamily="2" charset="0"/>
              </a:rPr>
              <a:t>Fuente: 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docs.google.com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spreadsheets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/d/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1vlTzFPmr7QIsQZ76qUJ9fAWTWIg0MSIAICFd-4bnWzQ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edit?usp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drive_link</a:t>
            </a:r>
            <a:endParaRPr lang="es-CL" sz="1050" u="sng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a90f3fa05_0_2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fa90f3fa05_0_23"/>
          <p:cNvSpPr txBox="1"/>
          <p:nvPr/>
        </p:nvSpPr>
        <p:spPr>
          <a:xfrm>
            <a:off x="455025" y="964075"/>
            <a:ext cx="1074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HISTORIAS DE USUARIOS Y PRIORIDADES</a:t>
            </a:r>
            <a:endParaRPr/>
          </a:p>
        </p:txBody>
      </p:sp>
      <p:sp>
        <p:nvSpPr>
          <p:cNvPr id="253" name="Google Shape;253;g2fa90f3fa05_0_23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sz="3200"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4" name="Google Shape;254;g2fa90f3fa05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fa90f3fa05_0_23"/>
          <p:cNvSpPr txBox="1"/>
          <p:nvPr/>
        </p:nvSpPr>
        <p:spPr>
          <a:xfrm>
            <a:off x="455025" y="2715075"/>
            <a:ext cx="4854000" cy="31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Total Historias de Usuario:</a:t>
            </a:r>
            <a:r>
              <a:rPr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19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Usuarios:</a:t>
            </a:r>
            <a:r>
              <a:rPr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12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Administradores:</a:t>
            </a:r>
            <a:r>
              <a:rPr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7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Validación:</a:t>
            </a: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80% de entrevistas</a:t>
            </a:r>
            <a:r>
              <a:rPr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confirman la relevancia de las funcionalidades propuestas.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6" name="Google Shape;256;g2fa90f3fa05_0_23"/>
          <p:cNvGrpSpPr/>
          <p:nvPr/>
        </p:nvGrpSpPr>
        <p:grpSpPr>
          <a:xfrm>
            <a:off x="5691525" y="1610575"/>
            <a:ext cx="4690874" cy="4660825"/>
            <a:chOff x="5691525" y="1610575"/>
            <a:chExt cx="4690874" cy="4660825"/>
          </a:xfrm>
        </p:grpSpPr>
        <p:pic>
          <p:nvPicPr>
            <p:cNvPr id="257" name="Google Shape;257;g2fa90f3fa05_0_23"/>
            <p:cNvPicPr preferRelativeResize="0"/>
            <p:nvPr/>
          </p:nvPicPr>
          <p:blipFill rotWithShape="1">
            <a:blip r:embed="rId4">
              <a:alphaModFix/>
            </a:blip>
            <a:srcRect l="16172" r="16802"/>
            <a:stretch/>
          </p:blipFill>
          <p:spPr>
            <a:xfrm>
              <a:off x="5691525" y="1610575"/>
              <a:ext cx="4690874" cy="4612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g2fa90f3fa05_0_23"/>
            <p:cNvSpPr txBox="1"/>
            <p:nvPr/>
          </p:nvSpPr>
          <p:spPr>
            <a:xfrm>
              <a:off x="5906938" y="5867300"/>
              <a:ext cx="1124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300" b="1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Usuario</a:t>
              </a:r>
              <a:endParaRPr sz="13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9" name="Google Shape;259;g2fa90f3fa05_0_23"/>
            <p:cNvSpPr txBox="1"/>
            <p:nvPr/>
          </p:nvSpPr>
          <p:spPr>
            <a:xfrm>
              <a:off x="8537938" y="5867300"/>
              <a:ext cx="17238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300" b="1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Administrador</a:t>
              </a:r>
              <a:endParaRPr sz="13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60" name="Google Shape;260;g2fa90f3fa05_0_23"/>
          <p:cNvSpPr txBox="1"/>
          <p:nvPr/>
        </p:nvSpPr>
        <p:spPr>
          <a:xfrm>
            <a:off x="6006513" y="5080763"/>
            <a:ext cx="10359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63%</a:t>
            </a:r>
            <a:endParaRPr sz="2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g2fa90f3fa05_0_23"/>
          <p:cNvSpPr txBox="1"/>
          <p:nvPr/>
        </p:nvSpPr>
        <p:spPr>
          <a:xfrm>
            <a:off x="8708863" y="5080763"/>
            <a:ext cx="10359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37%</a:t>
            </a:r>
            <a:endParaRPr sz="2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B94C4B-601E-2FE2-C50A-3988488AEE0B}"/>
              </a:ext>
            </a:extLst>
          </p:cNvPr>
          <p:cNvSpPr txBox="1"/>
          <p:nvPr/>
        </p:nvSpPr>
        <p:spPr>
          <a:xfrm>
            <a:off x="2399937" y="6519450"/>
            <a:ext cx="73921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50" dirty="0">
                <a:latin typeface="Poppins" panose="00000500000000000000" pitchFamily="2" charset="0"/>
                <a:cs typeface="Poppins" panose="00000500000000000000" pitchFamily="2" charset="0"/>
              </a:rPr>
              <a:t>Fuente: 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docs.google.com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spreadsheets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/d/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1XliobUirF8SJ6xNb0C7egQrhzpbhJD6p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edit?rtpof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=true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fa90f3fa05_0_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175" y="1496600"/>
            <a:ext cx="7018899" cy="47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fa90f3fa05_0_275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fa90f3fa05_0_275"/>
          <p:cNvSpPr txBox="1"/>
          <p:nvPr/>
        </p:nvSpPr>
        <p:spPr>
          <a:xfrm>
            <a:off x="455025" y="964075"/>
            <a:ext cx="991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HISTORIAS DE USUARIOS Y PRIORIDADES</a:t>
            </a:r>
            <a:endParaRPr/>
          </a:p>
        </p:txBody>
      </p:sp>
      <p:sp>
        <p:nvSpPr>
          <p:cNvPr id="269" name="Google Shape;269;g2fa90f3fa05_0_275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  <a:endParaRPr/>
          </a:p>
        </p:txBody>
      </p:sp>
      <p:pic>
        <p:nvPicPr>
          <p:cNvPr id="270" name="Google Shape;270;g2fa90f3fa05_0_2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fa90f3fa05_0_275"/>
          <p:cNvSpPr txBox="1"/>
          <p:nvPr/>
        </p:nvSpPr>
        <p:spPr>
          <a:xfrm>
            <a:off x="259982" y="2927275"/>
            <a:ext cx="3879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Prioridades de las Historias:</a:t>
            </a:r>
            <a:b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🔴 Alta: 13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🟢 Media: 6</a:t>
            </a:r>
            <a:br>
              <a:rPr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Feedback Relevante:</a:t>
            </a:r>
            <a:endParaRPr sz="1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L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"Tener una interfaz intuitiva y fácil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g2fa90f3fa05_0_275"/>
          <p:cNvSpPr txBox="1"/>
          <p:nvPr/>
        </p:nvSpPr>
        <p:spPr>
          <a:xfrm>
            <a:off x="5986413" y="5120988"/>
            <a:ext cx="10359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68%</a:t>
            </a:r>
            <a:endParaRPr sz="2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g2fa90f3fa05_0_275"/>
          <p:cNvSpPr txBox="1"/>
          <p:nvPr/>
        </p:nvSpPr>
        <p:spPr>
          <a:xfrm>
            <a:off x="8708863" y="5120988"/>
            <a:ext cx="10359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32%</a:t>
            </a:r>
            <a:endParaRPr sz="2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4" name="Google Shape;274;g2fa90f3fa05_0_275"/>
          <p:cNvGrpSpPr/>
          <p:nvPr/>
        </p:nvGrpSpPr>
        <p:grpSpPr>
          <a:xfrm>
            <a:off x="5906938" y="5867300"/>
            <a:ext cx="4354800" cy="404100"/>
            <a:chOff x="5906938" y="5867300"/>
            <a:chExt cx="4354800" cy="404100"/>
          </a:xfrm>
        </p:grpSpPr>
        <p:sp>
          <p:nvSpPr>
            <p:cNvPr id="275" name="Google Shape;275;g2fa90f3fa05_0_275"/>
            <p:cNvSpPr txBox="1"/>
            <p:nvPr/>
          </p:nvSpPr>
          <p:spPr>
            <a:xfrm>
              <a:off x="5906938" y="5867300"/>
              <a:ext cx="1124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300" b="1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Alta</a:t>
              </a:r>
              <a:endParaRPr sz="13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g2fa90f3fa05_0_275"/>
            <p:cNvSpPr txBox="1"/>
            <p:nvPr/>
          </p:nvSpPr>
          <p:spPr>
            <a:xfrm>
              <a:off x="8537938" y="5867300"/>
              <a:ext cx="17238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300" b="1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Media</a:t>
              </a:r>
              <a:endParaRPr sz="13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EEFCAB8B-96BF-590F-55EF-D9F0E1163682}"/>
              </a:ext>
            </a:extLst>
          </p:cNvPr>
          <p:cNvSpPr txBox="1"/>
          <p:nvPr/>
        </p:nvSpPr>
        <p:spPr>
          <a:xfrm>
            <a:off x="2399937" y="6519450"/>
            <a:ext cx="73921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50" dirty="0">
                <a:latin typeface="Poppins" panose="00000500000000000000" pitchFamily="2" charset="0"/>
                <a:cs typeface="Poppins" panose="00000500000000000000" pitchFamily="2" charset="0"/>
              </a:rPr>
              <a:t>Fuente: 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docs.google.com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spreadsheets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/d/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1XliobUirF8SJ6xNb0C7egQrhzpbhJD6p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edit?rtpof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=true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a90f3fa05_0_6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fa90f3fa05_0_6"/>
          <p:cNvSpPr txBox="1"/>
          <p:nvPr/>
        </p:nvSpPr>
        <p:spPr>
          <a:xfrm>
            <a:off x="455025" y="964075"/>
            <a:ext cx="378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PRUEBAS DE QA</a:t>
            </a:r>
            <a:endParaRPr/>
          </a:p>
        </p:txBody>
      </p:sp>
      <p:sp>
        <p:nvSpPr>
          <p:cNvPr id="283" name="Google Shape;283;g2fa90f3fa05_0_6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endParaRPr/>
          </a:p>
        </p:txBody>
      </p:sp>
      <p:sp>
        <p:nvSpPr>
          <p:cNvPr id="284" name="Google Shape;284;g2fa90f3fa05_0_6"/>
          <p:cNvSpPr txBox="1"/>
          <p:nvPr/>
        </p:nvSpPr>
        <p:spPr>
          <a:xfrm>
            <a:off x="8909375" y="2800150"/>
            <a:ext cx="30033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L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Kevin Aguirre, Analista Programador</a:t>
            </a:r>
            <a:r>
              <a:rPr lang="es-CL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lideró las </a:t>
            </a:r>
            <a:r>
              <a:rPr lang="es-CL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calidad (QA),</a:t>
            </a:r>
            <a:r>
              <a:rPr lang="es-CL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asegurando el correcto funcionamiento y alto rendimiento del sistema</a:t>
            </a:r>
            <a:endParaRPr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5" name="Google Shape;285;g2fa90f3fa05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fa90f3fa05_0_6"/>
          <p:cNvSpPr txBox="1"/>
          <p:nvPr/>
        </p:nvSpPr>
        <p:spPr>
          <a:xfrm>
            <a:off x="368700" y="1610575"/>
            <a:ext cx="45888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Resultados de Prueba QA con </a:t>
            </a:r>
            <a:r>
              <a:rPr lang="es-CL" b="1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Selenium</a:t>
            </a:r>
            <a:r>
              <a:rPr lang="es-CL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IDE :</a:t>
            </a:r>
            <a:br>
              <a:rPr lang="es-CL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Total de casos de prueba: 14</a:t>
            </a:r>
            <a:b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🟢 Casos aprobados: 12</a:t>
            </a:r>
            <a:b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🔴 Casos fallidos: 2 </a:t>
            </a:r>
            <a:b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Observación: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-"/>
            </a:pPr>
            <a:r>
              <a:rPr lang="es-CL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Reserva Usuario:</a:t>
            </a:r>
            <a:b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filtra espacios por número de </a:t>
            </a:r>
            <a:r>
              <a:rPr lang="es-CL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persona</a:t>
            </a:r>
            <a:r>
              <a:rPr lang="es-CL" sz="11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br>
              <a:rPr lang="es-CL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1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-"/>
            </a:pPr>
            <a:r>
              <a:rPr lang="es-CL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Validación de autenticación en URL:</a:t>
            </a:r>
            <a:b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interfaz se carga parcialmente, pero con un error y sin funcionalidad disponible.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7" name="Google Shape;287;g2fa90f3fa05_0_6"/>
          <p:cNvGrpSpPr/>
          <p:nvPr/>
        </p:nvGrpSpPr>
        <p:grpSpPr>
          <a:xfrm>
            <a:off x="4802775" y="1361538"/>
            <a:ext cx="4106600" cy="4998675"/>
            <a:chOff x="4802775" y="1191551"/>
            <a:chExt cx="4106600" cy="4998675"/>
          </a:xfrm>
        </p:grpSpPr>
        <p:pic>
          <p:nvPicPr>
            <p:cNvPr id="288" name="Google Shape;288;g2fa90f3fa05_0_6"/>
            <p:cNvPicPr preferRelativeResize="0"/>
            <p:nvPr/>
          </p:nvPicPr>
          <p:blipFill rotWithShape="1">
            <a:blip r:embed="rId4">
              <a:alphaModFix/>
            </a:blip>
            <a:srcRect l="52870" t="6489" r="15231" b="4248"/>
            <a:stretch/>
          </p:blipFill>
          <p:spPr>
            <a:xfrm>
              <a:off x="6506050" y="1513300"/>
              <a:ext cx="2403325" cy="445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g2fa90f3fa05_0_6"/>
            <p:cNvPicPr preferRelativeResize="0"/>
            <p:nvPr/>
          </p:nvPicPr>
          <p:blipFill rotWithShape="1">
            <a:blip r:embed="rId4">
              <a:alphaModFix/>
            </a:blip>
            <a:srcRect l="15675" r="54017"/>
            <a:stretch/>
          </p:blipFill>
          <p:spPr>
            <a:xfrm>
              <a:off x="4802775" y="1191551"/>
              <a:ext cx="2286525" cy="4998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g2fa90f3fa05_0_6"/>
            <p:cNvSpPr txBox="1"/>
            <p:nvPr/>
          </p:nvSpPr>
          <p:spPr>
            <a:xfrm>
              <a:off x="5213813" y="5030488"/>
              <a:ext cx="10359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800" b="1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86%</a:t>
              </a:r>
              <a:endPara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1" name="Google Shape;291;g2fa90f3fa05_0_6"/>
            <p:cNvSpPr txBox="1"/>
            <p:nvPr/>
          </p:nvSpPr>
          <p:spPr>
            <a:xfrm>
              <a:off x="7089288" y="5030488"/>
              <a:ext cx="10359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800" b="1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14%</a:t>
              </a:r>
              <a:endPara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92" name="Google Shape;292;g2fa90f3fa05_0_6"/>
          <p:cNvSpPr txBox="1"/>
          <p:nvPr/>
        </p:nvSpPr>
        <p:spPr>
          <a:xfrm>
            <a:off x="5034075" y="6006225"/>
            <a:ext cx="1485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Casos aprobados</a:t>
            </a:r>
            <a:endParaRPr sz="1100" b="1"/>
          </a:p>
        </p:txBody>
      </p:sp>
      <p:sp>
        <p:nvSpPr>
          <p:cNvPr id="293" name="Google Shape;293;g2fa90f3fa05_0_6"/>
          <p:cNvSpPr txBox="1"/>
          <p:nvPr/>
        </p:nvSpPr>
        <p:spPr>
          <a:xfrm>
            <a:off x="6906000" y="6006225"/>
            <a:ext cx="1485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Casos fallidos</a:t>
            </a:r>
            <a:endParaRPr sz="1100" b="1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F0B1632-77DB-E22A-DD2D-AB0BF90F1AAC}"/>
              </a:ext>
            </a:extLst>
          </p:cNvPr>
          <p:cNvSpPr txBox="1"/>
          <p:nvPr/>
        </p:nvSpPr>
        <p:spPr>
          <a:xfrm>
            <a:off x="267856" y="6519450"/>
            <a:ext cx="11453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50" dirty="0">
                <a:latin typeface="Poppins" panose="00000500000000000000" pitchFamily="2" charset="0"/>
                <a:cs typeface="Poppins" panose="00000500000000000000" pitchFamily="2" charset="0"/>
              </a:rPr>
              <a:t>Fuente</a:t>
            </a:r>
            <a:r>
              <a:rPr lang="es-CL" sz="105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docs.google.com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spreadsheets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/d/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17gnULc3uaPWN-8H8im1SdQybIXDTJiWK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edit?usp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drive_link&amp;ouid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105430398268764009452&amp;rtpof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true&amp;sd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=true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fec0ad9b3_0_12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ffec0ad9b3_0_12"/>
          <p:cNvSpPr txBox="1"/>
          <p:nvPr/>
        </p:nvSpPr>
        <p:spPr>
          <a:xfrm>
            <a:off x="455025" y="964075"/>
            <a:ext cx="827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VALIDACIÓN CON EARLY ADOPTER </a:t>
            </a:r>
            <a:endParaRPr/>
          </a:p>
        </p:txBody>
      </p:sp>
      <p:sp>
        <p:nvSpPr>
          <p:cNvPr id="300" name="Google Shape;300;g2ffec0ad9b3_0_12"/>
          <p:cNvSpPr txBox="1"/>
          <p:nvPr/>
        </p:nvSpPr>
        <p:spPr>
          <a:xfrm>
            <a:off x="3582142" y="6596430"/>
            <a:ext cx="459084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CTRL + CLICK IZQUIERDO Para poder ver el video del </a:t>
            </a:r>
            <a:r>
              <a:rPr lang="es-ES" sz="1050" dirty="0" err="1">
                <a:latin typeface="Poppins" panose="00000500000000000000" pitchFamily="2" charset="0"/>
                <a:cs typeface="Poppins" panose="00000500000000000000" pitchFamily="2" charset="0"/>
              </a:rPr>
              <a:t>early</a:t>
            </a: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050" dirty="0" err="1">
                <a:latin typeface="Poppins" panose="00000500000000000000" pitchFamily="2" charset="0"/>
                <a:cs typeface="Poppins" panose="00000500000000000000" pitchFamily="2" charset="0"/>
              </a:rPr>
              <a:t>adopter</a:t>
            </a:r>
            <a:endParaRPr lang="es-ES" sz="1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1" name="Google Shape;301;g2ffec0ad9b3_0_12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 sz="3200"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2" name="Google Shape;302;g2ffec0ad9b3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ffec0ad9b3_0_12" title="Early Adopt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850" y="1551825"/>
            <a:ext cx="8195425" cy="50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1116776" y="2465950"/>
            <a:ext cx="2981100" cy="2537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4862201" y="2465950"/>
            <a:ext cx="2981100" cy="2537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55027" y="964083"/>
            <a:ext cx="24381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EQUIPO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1116787" y="5211064"/>
            <a:ext cx="3238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Frontend Developer</a:t>
            </a:r>
            <a:endParaRPr sz="1600" b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Miembro del Equipo Principal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4657599" y="5211075"/>
            <a:ext cx="3185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Johan Dahlbokum Novelli</a:t>
            </a:r>
            <a:endParaRPr sz="1600" b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Backend Developer</a:t>
            </a:r>
            <a:endParaRPr sz="1600" i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Líder de proyecto </a:t>
            </a:r>
            <a:endParaRPr sz="1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 rot="10800000">
            <a:off x="10982325" y="-21107"/>
            <a:ext cx="1209675" cy="1162050"/>
          </a:xfrm>
          <a:prstGeom prst="corner">
            <a:avLst>
              <a:gd name="adj1" fmla="val 14370"/>
              <a:gd name="adj2" fmla="val 13420"/>
            </a:avLst>
          </a:prstGeom>
          <a:solidFill>
            <a:srgbClr val="2B7EE2"/>
          </a:solidFill>
          <a:ln w="127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0" y="5695950"/>
            <a:ext cx="1209675" cy="1162050"/>
          </a:xfrm>
          <a:prstGeom prst="corner">
            <a:avLst>
              <a:gd name="adj1" fmla="val 14370"/>
              <a:gd name="adj2" fmla="val 13420"/>
            </a:avLst>
          </a:prstGeom>
          <a:solidFill>
            <a:srgbClr val="2B7EE2"/>
          </a:solidFill>
          <a:ln w="127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8376600" y="2465950"/>
            <a:ext cx="2981100" cy="2537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C3052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8333705" y="5211071"/>
            <a:ext cx="2862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Kevin Aguirre Olivares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QA Tester</a:t>
            </a:r>
            <a:endParaRPr sz="1600" i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i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Colaborador externo</a:t>
            </a:r>
            <a:endParaRPr/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 l="9454" r="12347"/>
          <a:stretch/>
        </p:blipFill>
        <p:spPr>
          <a:xfrm>
            <a:off x="8464575" y="2652963"/>
            <a:ext cx="2617539" cy="23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 b="18133"/>
          <a:stretch/>
        </p:blipFill>
        <p:spPr>
          <a:xfrm>
            <a:off x="1602013" y="2652975"/>
            <a:ext cx="2268024" cy="232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6">
            <a:alphaModFix/>
          </a:blip>
          <a:srcRect l="12077" t="16345" r="13869"/>
          <a:stretch/>
        </p:blipFill>
        <p:spPr>
          <a:xfrm>
            <a:off x="4921600" y="2522338"/>
            <a:ext cx="2862301" cy="24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37183ea1e_0_5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d37183ea1e_0_53"/>
          <p:cNvSpPr txBox="1"/>
          <p:nvPr/>
        </p:nvSpPr>
        <p:spPr>
          <a:xfrm>
            <a:off x="455025" y="964075"/>
            <a:ext cx="338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  <a:endParaRPr/>
          </a:p>
        </p:txBody>
      </p:sp>
      <p:pic>
        <p:nvPicPr>
          <p:cNvPr id="310" name="Google Shape;310;g2d37183ea1e_0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d37183ea1e_0_53"/>
          <p:cNvSpPr txBox="1"/>
          <p:nvPr/>
        </p:nvSpPr>
        <p:spPr>
          <a:xfrm>
            <a:off x="11407625" y="6130775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  <a:endParaRPr/>
          </a:p>
        </p:txBody>
      </p:sp>
      <p:sp>
        <p:nvSpPr>
          <p:cNvPr id="312" name="Google Shape;312;g2d37183ea1e_0_53"/>
          <p:cNvSpPr txBox="1"/>
          <p:nvPr/>
        </p:nvSpPr>
        <p:spPr>
          <a:xfrm>
            <a:off x="455025" y="2362000"/>
            <a:ext cx="74556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➔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Space Sync optimizó la gestión de espacios, mejorando la experiencia del usuario y garantizando eficiencia.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➔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El uso de tecnologías modernas como Astro aseguró un sistema confiable.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➔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Se mitigaron riesgos clave, garantizando estabilidad y continuidad.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➔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El sistema es adaptable a futuras necesidades y demandas del cliente.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3" name="Google Shape;313;g2d37183ea1e_0_53"/>
          <p:cNvPicPr preferRelativeResize="0"/>
          <p:nvPr/>
        </p:nvPicPr>
        <p:blipFill rotWithShape="1">
          <a:blip r:embed="rId4">
            <a:alphaModFix/>
          </a:blip>
          <a:srcRect t="2761"/>
          <a:stretch/>
        </p:blipFill>
        <p:spPr>
          <a:xfrm>
            <a:off x="7910625" y="1727800"/>
            <a:ext cx="3976575" cy="38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37183ea1e_0_73"/>
          <p:cNvSpPr txBox="1"/>
          <p:nvPr/>
        </p:nvSpPr>
        <p:spPr>
          <a:xfrm>
            <a:off x="1975625" y="2771250"/>
            <a:ext cx="90957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4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¡GRACIAS POR SU ATENCIÓN!</a:t>
            </a:r>
            <a:endParaRPr sz="4600" b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4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¿PREGUNTAS?</a:t>
            </a:r>
            <a:endParaRPr sz="4600" b="1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g2d37183ea1e_0_73"/>
          <p:cNvSpPr txBox="1"/>
          <p:nvPr/>
        </p:nvSpPr>
        <p:spPr>
          <a:xfrm>
            <a:off x="3933000" y="5657400"/>
            <a:ext cx="4845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Proyecto: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1200" b="1">
                <a:solidFill>
                  <a:srgbClr val="202122"/>
                </a:solidFill>
                <a:highlight>
                  <a:srgbClr val="FDFDFD"/>
                </a:highlight>
              </a:rPr>
              <a:t>©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Space Sync </a:t>
            </a:r>
            <a:br>
              <a:rPr lang="es-CL" sz="1200" b="1">
                <a:solidFill>
                  <a:srgbClr val="202122"/>
                </a:solidFill>
                <a:highlight>
                  <a:srgbClr val="FDFDFD"/>
                </a:highlight>
              </a:rPr>
            </a:b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Alumnos: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Paula Cortés Narváez  - Johan Dahlbokum Novelli.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Profesor Guía: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Mariluz Rodriguez Donoso.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Fecha: </a:t>
            </a:r>
            <a:r>
              <a:rPr lang="es-CL" sz="12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Diciembre, 2024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Campus San Joaquín</a:t>
            </a:r>
            <a:endParaRPr/>
          </a:p>
        </p:txBody>
      </p:sp>
      <p:pic>
        <p:nvPicPr>
          <p:cNvPr id="321" name="Google Shape;321;g2d37183ea1e_0_73"/>
          <p:cNvPicPr preferRelativeResize="0"/>
          <p:nvPr/>
        </p:nvPicPr>
        <p:blipFill rotWithShape="1">
          <a:blip r:embed="rId3">
            <a:alphaModFix/>
          </a:blip>
          <a:srcRect t="26442" b="20725"/>
          <a:stretch/>
        </p:blipFill>
        <p:spPr>
          <a:xfrm>
            <a:off x="709376" y="806231"/>
            <a:ext cx="5275300" cy="89664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d37183ea1e_0_73"/>
          <p:cNvSpPr/>
          <p:nvPr/>
        </p:nvSpPr>
        <p:spPr>
          <a:xfrm>
            <a:off x="11623494" y="90487"/>
            <a:ext cx="483300" cy="6677100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d37183ea1e_0_73"/>
          <p:cNvSpPr/>
          <p:nvPr/>
        </p:nvSpPr>
        <p:spPr>
          <a:xfrm rot="10800000">
            <a:off x="85206" y="90413"/>
            <a:ext cx="483300" cy="6677100"/>
          </a:xfrm>
          <a:prstGeom prst="rightBracket">
            <a:avLst>
              <a:gd name="adj" fmla="val 0"/>
            </a:avLst>
          </a:prstGeom>
          <a:noFill/>
          <a:ln w="190500" cap="flat" cmpd="sng">
            <a:solidFill>
              <a:srgbClr val="2B7EE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1dcb044ff_0_6"/>
          <p:cNvSpPr txBox="1"/>
          <p:nvPr/>
        </p:nvSpPr>
        <p:spPr>
          <a:xfrm>
            <a:off x="455027" y="964083"/>
            <a:ext cx="24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  <p:sp>
        <p:nvSpPr>
          <p:cNvPr id="118" name="Google Shape;118;g311dcb044ff_0_6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311dcb044ff_0_6"/>
          <p:cNvSpPr txBox="1"/>
          <p:nvPr/>
        </p:nvSpPr>
        <p:spPr>
          <a:xfrm>
            <a:off x="296100" y="2384075"/>
            <a:ext cx="11895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r>
              <a:rPr lang="es-CL" sz="2000" b="1" dirty="0">
                <a:solidFill>
                  <a:schemeClr val="accent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s-CL" sz="2000" b="1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Problema a resolver</a:t>
            </a:r>
            <a:r>
              <a:rPr lang="es-CL" sz="2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06.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Metodología</a:t>
            </a:r>
            <a:r>
              <a:rPr lang="es-CL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11. </a:t>
            </a:r>
            <a:r>
              <a:rPr lang="es-CL" sz="2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Historias de usuarios y prioridades</a:t>
            </a:r>
            <a:br>
              <a:rPr lang="es-CL" sz="2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s-CL" sz="20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2000" b="1" dirty="0">
                <a:solidFill>
                  <a:srgbClr val="FFB800"/>
                </a:solidFill>
                <a:latin typeface="Poppins"/>
                <a:ea typeface="Poppins"/>
                <a:cs typeface="Poppins"/>
                <a:sym typeface="Poppins"/>
              </a:rPr>
              <a:t>02.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Solución	</a:t>
            </a:r>
            <a:r>
              <a:rPr lang="es-CL" sz="20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	</a:t>
            </a: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07.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Herramientas</a:t>
            </a:r>
            <a:r>
              <a:rPr lang="es-CL" sz="2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0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14.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Estadísticas del proyecto</a:t>
            </a:r>
            <a:br>
              <a:rPr lang="es-CL" sz="20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s-CL" sz="20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03.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Impacto de la solución</a:t>
            </a:r>
            <a:r>
              <a:rPr lang="es-CL" sz="20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	</a:t>
            </a: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08.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Arquitectura </a:t>
            </a:r>
            <a:r>
              <a:rPr lang="es-CL" sz="20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15.</a:t>
            </a:r>
            <a:r>
              <a:rPr lang="es-CL" sz="20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Pruebas QA</a:t>
            </a:r>
            <a:endParaRPr sz="2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  <a:r>
              <a:rPr lang="es-CL" sz="20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 de negocio</a:t>
            </a: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 	09.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 de datos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s-CL" sz="2000" b="1" dirty="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16.</a:t>
            </a:r>
            <a:r>
              <a:rPr lang="es-CL" sz="2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Validación con </a:t>
            </a:r>
            <a:r>
              <a:rPr lang="es-CL" sz="2000" dirty="0" err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early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L" sz="2000" dirty="0" err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adopter</a:t>
            </a:r>
            <a:br>
              <a:rPr lang="es-CL" sz="2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  <a:r>
              <a:rPr lang="es-CL" sz="20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Gestión de riesgos	</a:t>
            </a: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10.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General	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CL" sz="2000" b="1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17. </a:t>
            </a:r>
            <a:r>
              <a:rPr lang="es-CL" sz="20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Conclusión</a:t>
            </a:r>
            <a:r>
              <a:rPr lang="es-CL" sz="2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s-CL" sz="2000" dirty="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			</a:t>
            </a:r>
            <a:endParaRPr sz="2000" dirty="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g311dcb044ff_0_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455027" y="2295525"/>
            <a:ext cx="4983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455025" y="964075"/>
            <a:ext cx="618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PROBLEMA A RESOLVER</a:t>
            </a:r>
            <a:endParaRPr/>
          </a:p>
        </p:txBody>
      </p:sp>
      <p:sp>
        <p:nvSpPr>
          <p:cNvPr id="128" name="Google Shape;128;p5"/>
          <p:cNvSpPr txBox="1"/>
          <p:nvPr/>
        </p:nvSpPr>
        <p:spPr>
          <a:xfrm>
            <a:off x="646077" y="2255275"/>
            <a:ext cx="498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510050" y="2174875"/>
            <a:ext cx="78390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Las organizaciones, tales como universidades y empresas, que enfrentan problemas en la gestión de reservas de espacios debido a: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Sistemas muy antiguos 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con poca actualizaciones.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Falta de visibilidad 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en la disponibilidad de espacios.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Administración manual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que consume tiempo y genera errores.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Baja optimización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en el uso de recursos.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1488075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 t="2761"/>
          <a:stretch/>
        </p:blipFill>
        <p:spPr>
          <a:xfrm>
            <a:off x="7985200" y="2174876"/>
            <a:ext cx="3912050" cy="38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455025" y="964075"/>
            <a:ext cx="914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SOLUCIÓN PROPUESTA: SPACE SYNC</a:t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550277" y="787411"/>
            <a:ext cx="1485669" cy="176672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455025" y="3166138"/>
            <a:ext cx="67449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✔️ Simplificar el proceso de gestión </a:t>
            </a:r>
            <a: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 confirmaciones automáticas y un historial detallado.</a:t>
            </a:r>
            <a:b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✔️ Visualizar el rendimiento de los espacios a través de </a:t>
            </a:r>
            <a: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gráficos dinámicos.</a:t>
            </a: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✔️ Configurar permisos específicos para cada tipo de usuario, </a:t>
            </a:r>
            <a: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asegurando control y acceso adecuados.</a:t>
            </a: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325" y="1762975"/>
            <a:ext cx="4265525" cy="4265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6"/>
          <p:cNvSpPr txBox="1"/>
          <p:nvPr/>
        </p:nvSpPr>
        <p:spPr>
          <a:xfrm>
            <a:off x="620475" y="2018913"/>
            <a:ext cx="611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Space Sync</a:t>
            </a: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es una página web de reservas de espacios (salas u oficinas) que ayuda a: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37183ea1e_0_25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d37183ea1e_0_25"/>
          <p:cNvSpPr txBox="1"/>
          <p:nvPr/>
        </p:nvSpPr>
        <p:spPr>
          <a:xfrm>
            <a:off x="455025" y="964075"/>
            <a:ext cx="747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IMPACTO REAL DE LA SOLUCIÓN</a:t>
            </a:r>
            <a:endParaRPr/>
          </a:p>
        </p:txBody>
      </p:sp>
      <p:sp>
        <p:nvSpPr>
          <p:cNvPr id="150" name="Google Shape;150;g2d37183ea1e_0_25"/>
          <p:cNvSpPr txBox="1"/>
          <p:nvPr/>
        </p:nvSpPr>
        <p:spPr>
          <a:xfrm>
            <a:off x="455025" y="2317588"/>
            <a:ext cx="71370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Incrementa la utilización de espacios hasta un</a:t>
            </a:r>
            <a: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40% en el primer semestre.</a:t>
            </a:r>
            <a:br>
              <a:rPr lang="es-CL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Automatiza el historial y genera reportes detallados en tiempo real.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Interfaz amigable.</a:t>
            </a:r>
            <a:b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s-CL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Mejora la experiencia y promueve un entorno más productivo.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1" name="Google Shape;151;g2d37183ea1e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d37183ea1e_0_25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pic>
        <p:nvPicPr>
          <p:cNvPr id="153" name="Google Shape;153;g2d37183ea1e_0_25"/>
          <p:cNvPicPr preferRelativeResize="0"/>
          <p:nvPr/>
        </p:nvPicPr>
        <p:blipFill rotWithShape="1">
          <a:blip r:embed="rId4">
            <a:alphaModFix/>
          </a:blip>
          <a:srcRect t="7011"/>
          <a:stretch/>
        </p:blipFill>
        <p:spPr>
          <a:xfrm>
            <a:off x="7834925" y="2212725"/>
            <a:ext cx="3805825" cy="35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a4367e4fd_0_0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1a4367e4fd_0_0"/>
          <p:cNvSpPr txBox="1"/>
          <p:nvPr/>
        </p:nvSpPr>
        <p:spPr>
          <a:xfrm>
            <a:off x="455025" y="964075"/>
            <a:ext cx="964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IDENTIFICACIÓN Y GESTIÓN DE RIESGOS</a:t>
            </a:r>
            <a:endParaRPr/>
          </a:p>
        </p:txBody>
      </p:sp>
      <p:pic>
        <p:nvPicPr>
          <p:cNvPr id="160" name="Google Shape;160;g31a4367e4f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1a4367e4fd_0_0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graphicFrame>
        <p:nvGraphicFramePr>
          <p:cNvPr id="162" name="Google Shape;162;g31a4367e4fd_0_0"/>
          <p:cNvGraphicFramePr/>
          <p:nvPr/>
        </p:nvGraphicFramePr>
        <p:xfrm>
          <a:off x="455025" y="2038425"/>
          <a:ext cx="11176875" cy="3815750"/>
        </p:xfrm>
        <a:graphic>
          <a:graphicData uri="http://schemas.openxmlformats.org/drawingml/2006/table">
            <a:tbl>
              <a:tblPr>
                <a:noFill/>
                <a:tableStyleId>{1E96CE21-887E-41BB-8EF2-B4964F06BC12}</a:tableStyleId>
              </a:tblPr>
              <a:tblGrid>
                <a:gridCol w="158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Categoría</a:t>
                      </a:r>
                      <a:endParaRPr sz="13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Riesgo</a:t>
                      </a:r>
                      <a:endParaRPr sz="13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Mitigación </a:t>
                      </a:r>
                      <a:endParaRPr sz="13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Contingencia </a:t>
                      </a:r>
                      <a:endParaRPr sz="13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Técnico</a:t>
                      </a:r>
                      <a:endParaRPr sz="13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Problemas de rendimiento (carga elevada).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Optimización de código (lazy loading, minificación).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Refactorización del código.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Organizacional</a:t>
                      </a:r>
                      <a:endParaRPr sz="13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Dependencia de un miembro clave.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Reuniones regulares para sincronización.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Redistribuir tareas o contratar apoyo temporal.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Comercial</a:t>
                      </a:r>
                      <a:endParaRPr sz="13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Competencia con soluciones similares.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Innovación constante y enfoque en el usuario.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Ajustar estrategia y ofrecer diferenciadores.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Externo</a:t>
                      </a:r>
                      <a:endParaRPr sz="13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Fallos en servidores o servicios externos.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Redundancias y servicios en la nube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Migración a servidores temporales.</a:t>
                      </a:r>
                      <a:endParaRPr sz="12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78F4B108-FDD3-8AE1-C317-1ECB07D88FB1}"/>
              </a:ext>
            </a:extLst>
          </p:cNvPr>
          <p:cNvSpPr txBox="1"/>
          <p:nvPr/>
        </p:nvSpPr>
        <p:spPr>
          <a:xfrm>
            <a:off x="1735887" y="6519450"/>
            <a:ext cx="8470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50" dirty="0">
                <a:latin typeface="Poppins" panose="00000500000000000000" pitchFamily="2" charset="0"/>
                <a:cs typeface="Poppins" panose="00000500000000000000" pitchFamily="2" charset="0"/>
              </a:rPr>
              <a:t>Fuente: 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docs.google.com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spreadsheets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/d/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14QXhqns7B0MKLu8FlbskYBryZqcXU7K4peXQ1tmwFB0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edit?usp</a:t>
            </a:r>
            <a:r>
              <a:rPr lang="es-CL" sz="105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</a:t>
            </a:r>
            <a:r>
              <a:rPr lang="es-CL" sz="1050" u="sng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drive_link</a:t>
            </a:r>
            <a:endParaRPr lang="es-CL" sz="1050" u="sng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a90f3fa05_0_283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fa90f3fa05_0_283"/>
          <p:cNvSpPr txBox="1"/>
          <p:nvPr/>
        </p:nvSpPr>
        <p:spPr>
          <a:xfrm>
            <a:off x="455025" y="964075"/>
            <a:ext cx="63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MODELO DE NEGOCIO</a:t>
            </a:r>
            <a:endParaRPr/>
          </a:p>
        </p:txBody>
      </p:sp>
      <p:pic>
        <p:nvPicPr>
          <p:cNvPr id="169" name="Google Shape;169;g2fa90f3fa05_0_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fa90f3fa05_0_283"/>
          <p:cNvSpPr txBox="1"/>
          <p:nvPr/>
        </p:nvSpPr>
        <p:spPr>
          <a:xfrm>
            <a:off x="11580100" y="6333300"/>
            <a:ext cx="82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fa90f3fa05_0_283"/>
          <p:cNvSpPr txBox="1"/>
          <p:nvPr/>
        </p:nvSpPr>
        <p:spPr>
          <a:xfrm>
            <a:off x="11427700" y="6180900"/>
            <a:ext cx="8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/>
          </a:p>
        </p:txBody>
      </p:sp>
      <p:pic>
        <p:nvPicPr>
          <p:cNvPr id="172" name="Google Shape;172;g2fa90f3fa05_0_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950" y="1672750"/>
            <a:ext cx="8786890" cy="4942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37183ea1e_0_32"/>
          <p:cNvSpPr/>
          <p:nvPr/>
        </p:nvSpPr>
        <p:spPr>
          <a:xfrm>
            <a:off x="550277" y="787411"/>
            <a:ext cx="1485600" cy="176700"/>
          </a:xfrm>
          <a:prstGeom prst="rect">
            <a:avLst/>
          </a:prstGeom>
          <a:solidFill>
            <a:srgbClr val="FFB800"/>
          </a:solidFill>
          <a:ln w="12700" cap="flat" cmpd="sng">
            <a:solidFill>
              <a:srgbClr val="FFB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d37183ea1e_0_32"/>
          <p:cNvSpPr txBox="1"/>
          <p:nvPr/>
        </p:nvSpPr>
        <p:spPr>
          <a:xfrm>
            <a:off x="455025" y="964075"/>
            <a:ext cx="363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METODOLOGÍA </a:t>
            </a:r>
            <a:endParaRPr/>
          </a:p>
        </p:txBody>
      </p:sp>
      <p:sp>
        <p:nvSpPr>
          <p:cNvPr id="179" name="Google Shape;179;g2d37183ea1e_0_32"/>
          <p:cNvSpPr txBox="1"/>
          <p:nvPr/>
        </p:nvSpPr>
        <p:spPr>
          <a:xfrm>
            <a:off x="11427700" y="6180900"/>
            <a:ext cx="9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/>
          </a:p>
        </p:txBody>
      </p:sp>
      <p:pic>
        <p:nvPicPr>
          <p:cNvPr id="180" name="Google Shape;180;g2d37183ea1e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4763" y="787393"/>
            <a:ext cx="1662852" cy="4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d37183ea1e_0_32"/>
          <p:cNvSpPr txBox="1"/>
          <p:nvPr/>
        </p:nvSpPr>
        <p:spPr>
          <a:xfrm>
            <a:off x="382125" y="1907000"/>
            <a:ext cx="7099200" cy="4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Trabajamos con </a:t>
            </a:r>
            <a:r>
              <a:rPr lang="es-CL" sz="1800" b="1">
                <a:latin typeface="Poppins"/>
                <a:ea typeface="Poppins"/>
                <a:cs typeface="Poppins"/>
                <a:sym typeface="Poppins"/>
              </a:rPr>
              <a:t>Kanban</a:t>
            </a: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 por el enfoque visual y flexible es ideal para equipos pequeños. Nos permitió gestionar tareas de manera eficiente, priorizando dinámicamente y asegurando un flujo constante. Esto nos ayudó a: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Visualizar el progreso de manera clara y rápida.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Adaptar prioridades según las necesidades del proyecto.</a:t>
            </a:r>
            <a:br>
              <a:rPr lang="es-CL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s-CL" sz="1800">
                <a:latin typeface="Poppins"/>
                <a:ea typeface="Poppins"/>
                <a:cs typeface="Poppins"/>
                <a:sym typeface="Poppins"/>
              </a:rPr>
              <a:t>Mantener un ritmo constante de entregas sin interrupciones.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" name="Google Shape;182;g2d37183ea1e_0_32"/>
          <p:cNvPicPr preferRelativeResize="0"/>
          <p:nvPr/>
        </p:nvPicPr>
        <p:blipFill rotWithShape="1">
          <a:blip r:embed="rId4">
            <a:alphaModFix/>
          </a:blip>
          <a:srcRect t="6924"/>
          <a:stretch/>
        </p:blipFill>
        <p:spPr>
          <a:xfrm>
            <a:off x="7594950" y="2260586"/>
            <a:ext cx="3832750" cy="35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1144</Words>
  <Application>Microsoft Office PowerPoint</Application>
  <PresentationFormat>Panorámica</PresentationFormat>
  <Paragraphs>193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Poppins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Paula Javiera Cortes Narváez</dc:creator>
  <cp:lastModifiedBy>Paula Javiera Cortes Narváez</cp:lastModifiedBy>
  <cp:revision>2</cp:revision>
  <dcterms:created xsi:type="dcterms:W3CDTF">2024-08-24T05:15:00Z</dcterms:created>
  <dcterms:modified xsi:type="dcterms:W3CDTF">2024-12-03T21:00:58Z</dcterms:modified>
</cp:coreProperties>
</file>